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8" r:id="rId3"/>
  </p:sldMasterIdLst>
  <p:notesMasterIdLst>
    <p:notesMasterId r:id="rId59"/>
  </p:notesMasterIdLst>
  <p:sldIdLst>
    <p:sldId id="3587" r:id="rId4"/>
    <p:sldId id="3520" r:id="rId5"/>
    <p:sldId id="3543" r:id="rId6"/>
    <p:sldId id="3483" r:id="rId7"/>
    <p:sldId id="3523" r:id="rId8"/>
    <p:sldId id="3525" r:id="rId9"/>
    <p:sldId id="3526" r:id="rId10"/>
    <p:sldId id="3589" r:id="rId11"/>
    <p:sldId id="3527" r:id="rId12"/>
    <p:sldId id="3540" r:id="rId13"/>
    <p:sldId id="3583" r:id="rId14"/>
    <p:sldId id="3528" r:id="rId15"/>
    <p:sldId id="3529" r:id="rId16"/>
    <p:sldId id="3545" r:id="rId17"/>
    <p:sldId id="3533" r:id="rId18"/>
    <p:sldId id="3553" r:id="rId19"/>
    <p:sldId id="3546" r:id="rId20"/>
    <p:sldId id="3548" r:id="rId21"/>
    <p:sldId id="3549" r:id="rId22"/>
    <p:sldId id="3550" r:id="rId23"/>
    <p:sldId id="3551" r:id="rId24"/>
    <p:sldId id="3542" r:id="rId25"/>
    <p:sldId id="3531" r:id="rId26"/>
    <p:sldId id="3532" r:id="rId27"/>
    <p:sldId id="3560" r:id="rId28"/>
    <p:sldId id="3552" r:id="rId29"/>
    <p:sldId id="3554" r:id="rId30"/>
    <p:sldId id="3561" r:id="rId31"/>
    <p:sldId id="3555" r:id="rId32"/>
    <p:sldId id="3556" r:id="rId33"/>
    <p:sldId id="3557" r:id="rId34"/>
    <p:sldId id="3558" r:id="rId35"/>
    <p:sldId id="3569" r:id="rId36"/>
    <p:sldId id="3563" r:id="rId37"/>
    <p:sldId id="3564" r:id="rId38"/>
    <p:sldId id="3565" r:id="rId39"/>
    <p:sldId id="3566" r:id="rId40"/>
    <p:sldId id="3567" r:id="rId41"/>
    <p:sldId id="3568" r:id="rId42"/>
    <p:sldId id="3570" r:id="rId43"/>
    <p:sldId id="3571" r:id="rId44"/>
    <p:sldId id="3577" r:id="rId45"/>
    <p:sldId id="3588" r:id="rId46"/>
    <p:sldId id="3575" r:id="rId47"/>
    <p:sldId id="3584" r:id="rId48"/>
    <p:sldId id="3576" r:id="rId49"/>
    <p:sldId id="3581" r:id="rId50"/>
    <p:sldId id="3585" r:id="rId51"/>
    <p:sldId id="3590" r:id="rId52"/>
    <p:sldId id="3591" r:id="rId53"/>
    <p:sldId id="258" r:id="rId54"/>
    <p:sldId id="3586" r:id="rId55"/>
    <p:sldId id="2950" r:id="rId56"/>
    <p:sldId id="3544" r:id="rId57"/>
    <p:sldId id="3530"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JMfoBMrBw3LQlhUxLXKf3m1Zd4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93"/>
    <p:restoredTop sz="79322"/>
  </p:normalViewPr>
  <p:slideViewPr>
    <p:cSldViewPr snapToGrid="0">
      <p:cViewPr varScale="1">
        <p:scale>
          <a:sx n="163" d="100"/>
          <a:sy n="163" d="100"/>
        </p:scale>
        <p:origin x="130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testing and validation, Contracts and API development.</a:t>
            </a:r>
          </a:p>
          <a:p>
            <a:endParaRPr lang="en-US" b="0" dirty="0"/>
          </a:p>
          <a:p>
            <a:endParaRPr lang="en-GB" b="0" dirty="0"/>
          </a:p>
          <a:p>
            <a:pPr marL="0" lvl="0" indent="0" algn="l" rtl="0">
              <a:spcBef>
                <a:spcPts val="0"/>
              </a:spcBef>
              <a:spcAft>
                <a:spcPts val="0"/>
              </a:spcAft>
              <a:buNone/>
            </a:pPr>
            <a:endParaRPr dirty="0"/>
          </a:p>
        </p:txBody>
      </p:sp>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talking about this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23.02.22</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158750" indent="0">
              <a:buNone/>
            </a:pPr>
            <a:r>
              <a:rPr lang="en-GB" dirty="0"/>
              <a:t>A quick look at the agenda:</a:t>
            </a:r>
          </a:p>
          <a:p>
            <a:pPr marL="158750" indent="0">
              <a:buNone/>
            </a:pPr>
            <a:r>
              <a:rPr lang="en-GB" dirty="0"/>
              <a:t>We will cover some basics as I want to make this talk accessible to all levels.</a:t>
            </a:r>
          </a:p>
          <a:p>
            <a:pPr algn="l"/>
            <a:r>
              <a:rPr lang="en-GB" dirty="0"/>
              <a:t>We will see what is an API.</a:t>
            </a:r>
          </a:p>
          <a:p>
            <a:pPr algn="l"/>
            <a:r>
              <a:rPr lang="en-GB" dirty="0"/>
              <a:t>We will then see </a:t>
            </a:r>
            <a:r>
              <a:rPr lang="en-GB" sz="1100" noProof="0" dirty="0">
                <a:latin typeface="Arial" panose="020B0604020202020204" pitchFamily="34" charset="0"/>
                <a:cs typeface="Arial" panose="020B0604020202020204" pitchFamily="34" charset="0"/>
              </a:rPr>
              <a:t>Design First vs. Code First Development and how that applies to API development</a:t>
            </a:r>
            <a:r>
              <a:rPr lang="en-GB" sz="1100" dirty="0">
                <a:latin typeface="Arial" panose="020B0604020202020204" pitchFamily="34" charset="0"/>
                <a:cs typeface="Arial" panose="020B0604020202020204" pitchFamily="34" charset="0"/>
              </a:rPr>
              <a:t>.</a:t>
            </a:r>
            <a:endParaRPr lang="en-GB" dirty="0"/>
          </a:p>
          <a:p>
            <a:pPr algn="l"/>
            <a:r>
              <a:rPr lang="en-GB" sz="1100" noProof="0" dirty="0">
                <a:latin typeface="Arial" panose="020B0604020202020204" pitchFamily="34" charset="0"/>
                <a:cs typeface="Arial" panose="020B0604020202020204" pitchFamily="34" charset="0"/>
              </a:rPr>
              <a:t>We will see what is an API contract and why API First is important.</a:t>
            </a:r>
          </a:p>
          <a:p>
            <a:pPr algn="l"/>
            <a:r>
              <a:rPr lang="en-GB" sz="1100" noProof="0" dirty="0">
                <a:latin typeface="Arial" panose="020B0604020202020204" pitchFamily="34" charset="0"/>
                <a:cs typeface="Arial" panose="020B0604020202020204" pitchFamily="34" charset="0"/>
              </a:rPr>
              <a:t>We will go over contract testing and the tools needed for that.</a:t>
            </a:r>
          </a:p>
          <a:p>
            <a:pPr algn="l"/>
            <a:r>
              <a:rPr lang="en-GB" sz="1100" noProof="0" dirty="0">
                <a:latin typeface="Arial" panose="020B0604020202020204" pitchFamily="34" charset="0"/>
                <a:cs typeface="Arial" panose="020B0604020202020204" pitchFamily="34" charset="0"/>
              </a:rPr>
              <a:t>And we will tie this whole thing neatly in a knot with a Demo.</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23.02.22</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 or rather use an existing one</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665884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So, keep your contracts </a:t>
            </a:r>
            <a:r>
              <a:rPr lang="en-GB" sz="1100" b="0">
                <a:latin typeface="Arial" panose="020B0604020202020204" pitchFamily="34" charset="0"/>
                <a:cs typeface="Arial" panose="020B0604020202020204" pitchFamily="34" charset="0"/>
              </a:rPr>
              <a:t>intact people!</a:t>
            </a:r>
          </a:p>
          <a:p>
            <a:pPr marL="0" indent="0" algn="l">
              <a:buNone/>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a:latin typeface="Arial" panose="020B0604020202020204" pitchFamily="34" charset="0"/>
                <a:cs typeface="Arial" panose="020B0604020202020204" pitchFamily="34" charset="0"/>
              </a:rPr>
              <a:t>Let me start with an icebreaker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a:latin typeface="Arial" panose="020B0604020202020204" pitchFamily="34" charset="0"/>
                <a:cs typeface="Arial" panose="020B0604020202020204" pitchFamily="34" charset="0"/>
              </a:rPr>
              <a:t>Well, the short answer is no.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dirty="0" err="1">
                <a:latin typeface="Arial" panose="020B0604020202020204" pitchFamily="34" charset="0"/>
                <a:cs typeface="Arial" panose="020B0604020202020204" pitchFamily="34" charset="0"/>
              </a:rPr>
              <a:t>GraphQL</a:t>
            </a:r>
            <a:r>
              <a:rPr lang="en-GB" sz="1100" b="0" i="0" dirty="0">
                <a:latin typeface="Arial" panose="020B0604020202020204" pitchFamily="34" charset="0"/>
                <a:cs typeface="Arial" panose="020B0604020202020204" pitchFamily="34" charset="0"/>
              </a:rPr>
              <a:t> breaks REST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Unfortunately, as of 2021 there is no standard way to show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endpoint or link to </a:t>
            </a:r>
            <a:r>
              <a:rPr lang="en-GB" sz="1100" b="0" i="0" u="none" strike="noStrike" cap="none" dirty="0" err="1">
                <a:solidFill>
                  <a:srgbClr val="000000"/>
                </a:solidFill>
                <a:effectLst/>
                <a:latin typeface="Arial"/>
                <a:ea typeface="Arial"/>
                <a:cs typeface="Arial"/>
                <a:sym typeface="Arial"/>
              </a:rPr>
              <a:t>Graph</a:t>
            </a:r>
            <a:r>
              <a:rPr lang="en-GB" sz="1100" b="0" i="1" u="none" strike="noStrike" cap="none" dirty="0" err="1">
                <a:solidFill>
                  <a:srgbClr val="000000"/>
                </a:solidFill>
                <a:effectLst/>
                <a:latin typeface="Arial"/>
                <a:ea typeface="Arial"/>
                <a:cs typeface="Arial"/>
                <a:sym typeface="Arial"/>
              </a:rPr>
              <a:t>i</a:t>
            </a:r>
            <a:r>
              <a:rPr lang="en-GB" sz="1100" b="0" i="0" u="none" strike="noStrike" cap="none" dirty="0" err="1">
                <a:solidFill>
                  <a:srgbClr val="000000"/>
                </a:solidFill>
                <a:effectLst/>
                <a:latin typeface="Arial"/>
                <a:ea typeface="Arial"/>
                <a:cs typeface="Arial"/>
                <a:sym typeface="Arial"/>
              </a:rPr>
              <a:t>QL</a:t>
            </a:r>
            <a:r>
              <a:rPr lang="en-GB" sz="1100" b="0" i="0" u="none" strike="noStrike" cap="none" dirty="0">
                <a:solidFill>
                  <a:srgbClr val="000000"/>
                </a:solidFill>
                <a:effectLst/>
                <a:latin typeface="Arial"/>
                <a:ea typeface="Arial"/>
                <a:cs typeface="Arial"/>
                <a:sym typeface="Arial"/>
              </a:rPr>
              <a:t> UI from Swagger-UI.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APIs are usually documented through the documentation facilities provided by the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server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Because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is competing with REST, most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vendors want developers to replace REST with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not just use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for (read-only) queries.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Hopefully, in the future the advantages and disadvantages of both will be better understood, and a more balanced view would be to use better parts from both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cap="none" dirty="0">
                <a:solidFill>
                  <a:srgbClr val="000000"/>
                </a:solidFill>
                <a:effectLst/>
                <a:latin typeface="Arial"/>
                <a:ea typeface="Arial"/>
                <a:cs typeface="Arial"/>
                <a:sym typeface="Arial"/>
              </a:rPr>
              <a:t>Here are a couple of tools you can use to translate an </a:t>
            </a:r>
            <a:r>
              <a:rPr lang="en-GB" sz="1100" b="0" i="0" u="none" strike="noStrike" cap="none" dirty="0" err="1">
                <a:solidFill>
                  <a:srgbClr val="000000"/>
                </a:solidFill>
                <a:effectLst/>
                <a:latin typeface="Arial"/>
                <a:ea typeface="Arial"/>
                <a:cs typeface="Arial"/>
                <a:sym typeface="Arial"/>
              </a:rPr>
              <a:t>OpenAPI</a:t>
            </a:r>
            <a:r>
              <a:rPr lang="en-GB" sz="1100" b="0" i="0" u="none" strike="noStrike" cap="none" dirty="0">
                <a:solidFill>
                  <a:srgbClr val="000000"/>
                </a:solidFill>
                <a:effectLst/>
                <a:latin typeface="Arial"/>
                <a:ea typeface="Arial"/>
                <a:cs typeface="Arial"/>
                <a:sym typeface="Arial"/>
              </a:rPr>
              <a:t> spec to a </a:t>
            </a:r>
            <a:r>
              <a:rPr lang="en-GB" sz="1100" b="0" i="0" u="none" strike="noStrike" cap="none" dirty="0" err="1">
                <a:solidFill>
                  <a:srgbClr val="000000"/>
                </a:solidFill>
                <a:effectLst/>
                <a:latin typeface="Arial"/>
                <a:ea typeface="Arial"/>
                <a:cs typeface="Arial"/>
                <a:sym typeface="Arial"/>
              </a:rPr>
              <a:t>GraphQL</a:t>
            </a:r>
            <a:r>
              <a:rPr lang="en-GB" sz="1100" b="0" i="0" u="none" strike="noStrike" cap="none" dirty="0">
                <a:solidFill>
                  <a:srgbClr val="000000"/>
                </a:solidFill>
                <a:effectLst/>
                <a:latin typeface="Arial"/>
                <a:ea typeface="Arial"/>
                <a:cs typeface="Arial"/>
                <a:sym typeface="Arial"/>
              </a:rPr>
              <a:t> spec document.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489943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23.02.22</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96483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23.02.22</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23.02.22</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This is a brain focus technique to give your brains a bit of a breather and then to bring your focus right back in.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pPr marL="0" indent="0">
              <a:buNone/>
            </a:pPr>
            <a:endParaRPr lang="en-GB" sz="1100" b="0" i="0" kern="1200" dirty="0">
              <a:solidFill>
                <a:schemeClr val="tx1"/>
              </a:solidFill>
              <a:effectLst/>
              <a:latin typeface="+mj-lt"/>
              <a:ea typeface="+mn-ea"/>
              <a:cs typeface="+mn-cs"/>
            </a:endParaRPr>
          </a:p>
          <a:p>
            <a:pPr marL="0" indent="0">
              <a:buNone/>
            </a:pPr>
            <a:endParaRPr lang="en-GB" sz="1100" b="0" i="0" kern="1200" dirty="0">
              <a:solidFill>
                <a:schemeClr val="tx1"/>
              </a:solidFill>
              <a:effectLst/>
              <a:latin typeface="+mj-lt"/>
              <a:ea typeface="+mn-ea"/>
              <a:cs typeface="+mn-cs"/>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kern="1200" cap="none" dirty="0">
                <a:solidFill>
                  <a:schemeClr val="tx1"/>
                </a:solidFill>
                <a:effectLst/>
                <a:latin typeface="Arial"/>
                <a:ea typeface="Arial"/>
                <a:cs typeface="Arial"/>
                <a:sym typeface="Arial"/>
              </a:rPr>
              <a:t>To explain this better you can research at your own leisure how APIs can be explained with a restaurant example.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kern="1200" cap="none" dirty="0">
              <a:solidFill>
                <a:schemeClr val="tx1"/>
              </a:solidFill>
              <a:effectLst/>
              <a:latin typeface="Arial"/>
              <a:ea typeface="Arial"/>
              <a:cs typeface="Arial"/>
              <a:sym typeface="Arial"/>
            </a:endParaRPr>
          </a:p>
          <a:p>
            <a:r>
              <a:rPr lang="en-GB" sz="1100" b="0" i="0" u="none" strike="noStrike" kern="1200" cap="none" dirty="0">
                <a:solidFill>
                  <a:schemeClr val="tx1"/>
                </a:solidFill>
                <a:effectLst/>
                <a:latin typeface="Arial"/>
                <a:ea typeface="Arial"/>
                <a:cs typeface="Arial"/>
                <a:sym typeface="Arial"/>
              </a:rPr>
              <a:t>The waiters are the messengers – or APIs – which take your request or order and tells the kitchen – the server – and tell it what to do. </a:t>
            </a:r>
          </a:p>
          <a:p>
            <a:r>
              <a:rPr lang="en-GB" sz="1100" b="0" i="0" u="none" strike="noStrike" kern="1200" cap="none" dirty="0">
                <a:solidFill>
                  <a:schemeClr val="tx1"/>
                </a:solidFill>
                <a:effectLst/>
                <a:latin typeface="Arial"/>
                <a:ea typeface="Arial"/>
                <a:cs typeface="Arial"/>
                <a:sym typeface="Arial"/>
              </a:rPr>
              <a:t>Then the waiters deliver the response back to you; in this case, it is the food.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kern="1200" cap="none" dirty="0">
              <a:solidFill>
                <a:schemeClr val="tx1"/>
              </a:solidFill>
              <a:effectLst/>
              <a:latin typeface="Arial"/>
              <a:ea typeface="Arial"/>
              <a:cs typeface="Arial"/>
              <a:sym typeface="Arial"/>
            </a:endParaRPr>
          </a:p>
          <a:p>
            <a:pPr marL="158750" indent="0">
              <a:buNone/>
            </a:pPr>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2955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p>
          <a:p>
            <a:pPr marL="0" indent="0">
              <a:buNone/>
            </a:pPr>
            <a:endParaRPr lang="en-GB" sz="1100" i="0" dirty="0">
              <a:latin typeface="Arial" panose="020B0604020202020204" pitchFamily="34" charset="0"/>
              <a:cs typeface="Arial" panose="020B0604020202020204" pitchFamily="34" charset="0"/>
            </a:endParaRPr>
          </a:p>
          <a:p>
            <a:pPr marL="0" indent="0">
              <a:buNone/>
            </a:pPr>
            <a:r>
              <a:rPr lang="en-GB" sz="1100" i="0" dirty="0">
                <a:latin typeface="Arial" panose="020B0604020202020204" pitchFamily="34" charset="0"/>
                <a:cs typeface="Arial" panose="020B0604020202020204" pitchFamily="34" charset="0"/>
              </a:rPr>
              <a:t>---</a:t>
            </a:r>
          </a:p>
          <a:p>
            <a:pPr marL="0" indent="0">
              <a:buNone/>
            </a:pPr>
            <a:endParaRPr lang="en-GB" sz="1100" i="0" dirty="0">
              <a:latin typeface="Arial" panose="020B0604020202020204" pitchFamily="34" charset="0"/>
              <a:cs typeface="Arial" panose="020B0604020202020204" pitchFamily="34" charset="0"/>
            </a:endParaRPr>
          </a:p>
          <a:p>
            <a:r>
              <a:rPr lang="en-GB" sz="1100" b="0" i="0" u="none" strike="noStrike" kern="1200" cap="none" dirty="0">
                <a:solidFill>
                  <a:schemeClr val="tx1"/>
                </a:solidFill>
                <a:effectLst/>
                <a:latin typeface="Arial"/>
                <a:ea typeface="Arial"/>
                <a:cs typeface="Arial"/>
                <a:sym typeface="Arial"/>
              </a:rPr>
              <a:t>Imagine the following scenario: </a:t>
            </a:r>
          </a:p>
          <a:p>
            <a:r>
              <a:rPr lang="en-GB" sz="1100" b="0" i="0" u="none" strike="noStrike" kern="1200" cap="none" dirty="0">
                <a:solidFill>
                  <a:schemeClr val="tx1"/>
                </a:solidFill>
                <a:effectLst/>
                <a:latin typeface="Arial"/>
                <a:ea typeface="Arial"/>
                <a:cs typeface="Arial"/>
                <a:sym typeface="Arial"/>
              </a:rPr>
              <a:t>You are using your client and you want to access all Twitter tweets that mention the </a:t>
            </a:r>
            <a:r>
              <a:rPr lang="en-GB" sz="1100" b="0" i="1" u="none" strike="noStrike" kern="1200" cap="none" dirty="0">
                <a:solidFill>
                  <a:schemeClr val="tx1"/>
                </a:solidFill>
                <a:effectLst/>
                <a:latin typeface="Arial"/>
                <a:ea typeface="Arial"/>
                <a:cs typeface="Arial"/>
                <a:sym typeface="Arial"/>
              </a:rPr>
              <a:t>#OPENAPI</a:t>
            </a:r>
            <a:r>
              <a:rPr lang="en-GB" sz="1100" b="0" i="0" u="none" strike="noStrike" kern="1200" cap="none" dirty="0">
                <a:solidFill>
                  <a:schemeClr val="tx1"/>
                </a:solidFill>
                <a:effectLst/>
                <a:latin typeface="Arial"/>
                <a:ea typeface="Arial"/>
                <a:cs typeface="Arial"/>
                <a:sym typeface="Arial"/>
              </a:rPr>
              <a:t> hashtag.</a:t>
            </a:r>
          </a:p>
          <a:p>
            <a:r>
              <a:rPr lang="en-GB" sz="1100" b="0" i="0" u="none" strike="noStrike" kern="1200" cap="none" dirty="0">
                <a:solidFill>
                  <a:schemeClr val="tx1"/>
                </a:solidFill>
                <a:effectLst/>
                <a:latin typeface="Arial"/>
                <a:ea typeface="Arial"/>
                <a:cs typeface="Arial"/>
                <a:sym typeface="Arial"/>
              </a:rPr>
              <a:t>You could email Twitter and ask for a spreadsheet of all these tweets. But then you’d have to find a way to import that spreadsheet into your application.</a:t>
            </a:r>
          </a:p>
          <a:p>
            <a:r>
              <a:rPr lang="en-GB" sz="1100" b="0" i="0" u="none" strike="noStrike" kern="1200" cap="none" dirty="0">
                <a:solidFill>
                  <a:schemeClr val="tx1"/>
                </a:solidFill>
                <a:effectLst/>
                <a:latin typeface="Arial"/>
                <a:ea typeface="Arial"/>
                <a:cs typeface="Arial"/>
                <a:sym typeface="Arial"/>
              </a:rPr>
              <a:t>Even if you stored them in a database the data would become outdated quickly. It would be impossible to keep it up to date.</a:t>
            </a:r>
          </a:p>
          <a:p>
            <a:r>
              <a:rPr lang="en-GB" sz="1100" b="0" i="0" u="none" strike="noStrike" kern="1200" cap="none" dirty="0">
                <a:solidFill>
                  <a:schemeClr val="tx1"/>
                </a:solidFill>
                <a:effectLst/>
                <a:latin typeface="Arial"/>
                <a:ea typeface="Arial"/>
                <a:cs typeface="Arial"/>
                <a:sym typeface="Arial"/>
              </a:rPr>
              <a:t>It would be far better and simpler if Twitter just provides you a way to query their application and get the data, so that you can view or use it in your application. This way it would stay up to date automatically.</a:t>
            </a:r>
          </a:p>
          <a:p>
            <a:r>
              <a:rPr lang="en-GB" sz="1100" b="0" i="0" u="none" strike="noStrike" kern="1200" cap="none" dirty="0">
                <a:solidFill>
                  <a:schemeClr val="tx1"/>
                </a:solidFill>
                <a:effectLst/>
                <a:latin typeface="Arial"/>
                <a:ea typeface="Arial"/>
                <a:cs typeface="Arial"/>
                <a:sym typeface="Arial"/>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23.02.22</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Slide">
  <p:cSld name="Titel Slide">
    <p:spTree>
      <p:nvGrpSpPr>
        <p:cNvPr id="1" name="Shape 6"/>
        <p:cNvGrpSpPr/>
        <p:nvPr/>
      </p:nvGrpSpPr>
      <p:grpSpPr>
        <a:xfrm>
          <a:off x="0" y="0"/>
          <a:ext cx="0" cy="0"/>
          <a:chOff x="0" y="0"/>
          <a:chExt cx="0" cy="0"/>
        </a:xfrm>
      </p:grpSpPr>
      <p:sp>
        <p:nvSpPr>
          <p:cNvPr id="7" name="Google Shape;7;p4"/>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SzPts val="1400"/>
              <a:buNone/>
              <a:defRPr sz="2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p4"/>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9" name="Google Shape;9;p4"/>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0" name="Google Shape;10;p4"/>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1" name="Google Shape;11;p4"/>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Tree>
    <p:extLst>
      <p:ext uri="{BB962C8B-B14F-4D97-AF65-F5344CB8AC3E}">
        <p14:creationId xmlns:p14="http://schemas.microsoft.com/office/powerpoint/2010/main" val="290114510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43545656"/>
      </p:ext>
    </p:extLst>
  </p:cSld>
  <p:clrMapOvr>
    <a:masterClrMapping/>
  </p:clrMapOvr>
  <p:extLst>
    <p:ext uri="{DCECCB84-F9BA-43D5-87BE-67443E8EF086}">
      <p15:sldGuideLst xmlns:p15="http://schemas.microsoft.com/office/powerpoint/2012/main">
        <p15:guide id="1" pos="315">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77545531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203"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19864070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12354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14"/>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14"/>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43"/>
        <p:cNvGrpSpPr/>
        <p:nvPr/>
      </p:nvGrpSpPr>
      <p:grpSpPr>
        <a:xfrm>
          <a:off x="0" y="0"/>
          <a:ext cx="0" cy="0"/>
          <a:chOff x="0" y="0"/>
          <a:chExt cx="0" cy="0"/>
        </a:xfrm>
      </p:grpSpPr>
      <p:sp>
        <p:nvSpPr>
          <p:cNvPr id="44" name="Google Shape;44;p15"/>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15"/>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F58220"/>
              </a:buClr>
              <a:buSzPts val="1600"/>
              <a:buFont typeface="Arial"/>
              <a:buChar char="•"/>
              <a:defRPr sz="1600" b="0" i="0" u="none" strike="noStrike" cap="none">
                <a:solidFill>
                  <a:srgbClr val="F58220"/>
                </a:solidFill>
                <a:latin typeface="Arial"/>
                <a:ea typeface="Arial"/>
                <a:cs typeface="Arial"/>
                <a:sym typeface="Arial"/>
              </a:defRPr>
            </a:lvl1pPr>
            <a:lvl2pPr marL="914400" marR="0" lvl="1" indent="-317500" algn="l" rtl="0">
              <a:lnSpc>
                <a:spcPct val="90000"/>
              </a:lnSpc>
              <a:spcBef>
                <a:spcPts val="500"/>
              </a:spcBef>
              <a:spcAft>
                <a:spcPts val="0"/>
              </a:spcAft>
              <a:buClr>
                <a:srgbClr val="F58220"/>
              </a:buClr>
              <a:buSzPts val="1400"/>
              <a:buFont typeface="Arial"/>
              <a:buChar char="•"/>
              <a:defRPr sz="1400" b="0" i="0" u="none" strike="noStrike" cap="none">
                <a:solidFill>
                  <a:srgbClr val="F58220"/>
                </a:solidFill>
                <a:latin typeface="Arial"/>
                <a:ea typeface="Arial"/>
                <a:cs typeface="Arial"/>
                <a:sym typeface="Arial"/>
              </a:defRPr>
            </a:lvl2pPr>
            <a:lvl3pPr marL="1371600" marR="0" lvl="2" indent="-304800" algn="l" rtl="0">
              <a:lnSpc>
                <a:spcPct val="90000"/>
              </a:lnSpc>
              <a:spcBef>
                <a:spcPts val="500"/>
              </a:spcBef>
              <a:spcAft>
                <a:spcPts val="0"/>
              </a:spcAft>
              <a:buClr>
                <a:srgbClr val="F58220"/>
              </a:buClr>
              <a:buSzPts val="1200"/>
              <a:buFont typeface="Arial"/>
              <a:buChar char="•"/>
              <a:defRPr sz="1200" b="0" i="0" u="none" strike="noStrike" cap="none">
                <a:solidFill>
                  <a:srgbClr val="F58220"/>
                </a:solidFill>
                <a:latin typeface="Arial"/>
                <a:ea typeface="Arial"/>
                <a:cs typeface="Arial"/>
                <a:sym typeface="Arial"/>
              </a:defRPr>
            </a:lvl3pPr>
            <a:lvl4pPr marL="1828800" marR="0" lvl="3" indent="-292100" algn="l" rtl="0">
              <a:lnSpc>
                <a:spcPct val="90000"/>
              </a:lnSpc>
              <a:spcBef>
                <a:spcPts val="500"/>
              </a:spcBef>
              <a:spcAft>
                <a:spcPts val="0"/>
              </a:spcAft>
              <a:buClr>
                <a:srgbClr val="F58220"/>
              </a:buClr>
              <a:buSzPts val="1000"/>
              <a:buFont typeface="Arial"/>
              <a:buChar char="•"/>
              <a:defRPr sz="1000" b="0" i="0" u="none" strike="noStrike" cap="none">
                <a:solidFill>
                  <a:srgbClr val="F58220"/>
                </a:solidFill>
                <a:latin typeface="Arial"/>
                <a:ea typeface="Arial"/>
                <a:cs typeface="Arial"/>
                <a:sym typeface="Arial"/>
              </a:defRPr>
            </a:lvl4pPr>
            <a:lvl5pPr marL="2286000" marR="0" lvl="4" indent="-279400" algn="l" rtl="0">
              <a:lnSpc>
                <a:spcPct val="90000"/>
              </a:lnSpc>
              <a:spcBef>
                <a:spcPts val="500"/>
              </a:spcBef>
              <a:spcAft>
                <a:spcPts val="0"/>
              </a:spcAft>
              <a:buClr>
                <a:srgbClr val="F58220"/>
              </a:buClr>
              <a:buSzPts val="800"/>
              <a:buFont typeface="Arial"/>
              <a:buChar char="•"/>
              <a:defRPr sz="800" b="0" i="0" u="none" strike="noStrike" cap="none">
                <a:solidFill>
                  <a:srgbClr val="F5822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15"/>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49"/>
        <p:cNvGrpSpPr/>
        <p:nvPr/>
      </p:nvGrpSpPr>
      <p:grpSpPr>
        <a:xfrm>
          <a:off x="0" y="0"/>
          <a:ext cx="0" cy="0"/>
          <a:chOff x="0" y="0"/>
          <a:chExt cx="0" cy="0"/>
        </a:xfrm>
      </p:grpSpPr>
      <p:sp>
        <p:nvSpPr>
          <p:cNvPr id="50" name="Google Shape;50;p17"/>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rgbClr val="8E44B3"/>
              </a:buClr>
              <a:buSzPts val="3000"/>
              <a:buFont typeface="Arial"/>
              <a:buNone/>
              <a:defRPr sz="30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51"/>
        <p:cNvGrpSpPr/>
        <p:nvPr/>
      </p:nvGrpSpPr>
      <p:grpSpPr>
        <a:xfrm>
          <a:off x="0" y="0"/>
          <a:ext cx="0" cy="0"/>
          <a:chOff x="0" y="0"/>
          <a:chExt cx="0" cy="0"/>
        </a:xfrm>
      </p:grpSpPr>
      <p:sp>
        <p:nvSpPr>
          <p:cNvPr id="52" name="Google Shape;52;p18"/>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8"/>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rgbClr val="F58220"/>
              </a:buClr>
              <a:buSzPts val="2800"/>
              <a:buFont typeface="Arial"/>
              <a:buNone/>
              <a:defRPr sz="2800" b="0" i="0" u="none" strike="noStrike" cap="none">
                <a:solidFill>
                  <a:srgbClr val="F5822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5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
        <p:cNvGrpSpPr/>
        <p:nvPr/>
      </p:nvGrpSpPr>
      <p:grpSpPr>
        <a:xfrm>
          <a:off x="0" y="0"/>
          <a:ext cx="0" cy="0"/>
          <a:chOff x="0" y="0"/>
          <a:chExt cx="0" cy="0"/>
        </a:xfrm>
      </p:grpSpPr>
      <p:pic>
        <p:nvPicPr>
          <p:cNvPr id="14" name="Google Shape;14;p6"/>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15" name="Google Shape;15;p6"/>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16" name="Google Shape;16;p6"/>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17" name="Google Shape;17;p6"/>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18" name="Google Shape;18;p6"/>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6"/>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6"/>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6"/>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6"/>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6"/>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5"/>
        <p:cNvGrpSpPr/>
        <p:nvPr/>
      </p:nvGrpSpPr>
      <p:grpSpPr>
        <a:xfrm>
          <a:off x="0" y="0"/>
          <a:ext cx="0" cy="0"/>
          <a:chOff x="0" y="0"/>
          <a:chExt cx="0" cy="0"/>
        </a:xfrm>
      </p:grpSpPr>
      <p:pic>
        <p:nvPicPr>
          <p:cNvPr id="56" name="Google Shape;56;p20"/>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57" name="Google Shape;57;p20"/>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58" name="Google Shape;58;p20"/>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59" name="Google Shape;59;p20"/>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60" name="Google Shape;60;p20"/>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8E44B3"/>
              </a:buClr>
              <a:buSzPts val="2800"/>
              <a:buFont typeface="Arial"/>
              <a:buNone/>
              <a:defRPr sz="2800" b="1"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20"/>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20"/>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20"/>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20"/>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20"/>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8E44B3"/>
              </a:buClr>
              <a:buSzPts val="1600"/>
              <a:buFont typeface="Arial"/>
              <a:buNone/>
              <a:defRPr sz="1600" b="0" i="0" u="none" strike="noStrike" cap="none">
                <a:solidFill>
                  <a:srgbClr val="8E44B3"/>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7"/>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7"/>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27"/>
        <p:cNvGrpSpPr/>
        <p:nvPr/>
      </p:nvGrpSpPr>
      <p:grpSpPr>
        <a:xfrm>
          <a:off x="0" y="0"/>
          <a:ext cx="0" cy="0"/>
          <a:chOff x="0" y="0"/>
          <a:chExt cx="0" cy="0"/>
        </a:xfrm>
      </p:grpSpPr>
      <p:sp>
        <p:nvSpPr>
          <p:cNvPr id="28" name="Google Shape;28;p8"/>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8"/>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8"/>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33"/>
        <p:cNvGrpSpPr/>
        <p:nvPr/>
      </p:nvGrpSpPr>
      <p:grpSpPr>
        <a:xfrm>
          <a:off x="0" y="0"/>
          <a:ext cx="0" cy="0"/>
          <a:chOff x="0" y="0"/>
          <a:chExt cx="0" cy="0"/>
        </a:xfrm>
      </p:grpSpPr>
      <p:sp>
        <p:nvSpPr>
          <p:cNvPr id="34" name="Google Shape;34;p10"/>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35"/>
        <p:cNvGrpSpPr/>
        <p:nvPr/>
      </p:nvGrpSpPr>
      <p:grpSpPr>
        <a:xfrm>
          <a:off x="0" y="0"/>
          <a:ext cx="0" cy="0"/>
          <a:chOff x="0" y="0"/>
          <a:chExt cx="0" cy="0"/>
        </a:xfrm>
      </p:grpSpPr>
      <p:sp>
        <p:nvSpPr>
          <p:cNvPr id="36" name="Google Shape;36;p11"/>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11"/>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3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26421277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1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67" r:id="rId8"/>
    <p:sldLayoutId id="2147483668" r:id="rId9"/>
    <p:sldLayoutId id="2147483669" r:id="rId10"/>
    <p:sldLayoutId id="2147483670"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3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hyperlink" Target="https://github.com/atkuzmanov" TargetMode="External"/><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hyperlink" Target="https://atkuzmanov.wordpress.com/" TargetMode="External"/><Relationship Id="rId5" Type="http://schemas.openxmlformats.org/officeDocument/2006/relationships/image" Target="../media/image15.png"/><Relationship Id="rId10" Type="http://schemas.openxmlformats.org/officeDocument/2006/relationships/hyperlink" Target="https://linktr.ee/atkuzmanov" TargetMode="External"/><Relationship Id="rId4" Type="http://schemas.openxmlformats.org/officeDocument/2006/relationships/image" Target="../media/image14.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2.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3.png"/><Relationship Id="rId7" Type="http://schemas.openxmlformats.org/officeDocument/2006/relationships/image" Target="../media/image29.sv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54.svg"/><Relationship Id="rId9" Type="http://schemas.openxmlformats.org/officeDocument/2006/relationships/image" Target="../media/image31.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60.sv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76.png"/><Relationship Id="rId3" Type="http://schemas.openxmlformats.org/officeDocument/2006/relationships/image" Target="../media/image32.png"/><Relationship Id="rId7" Type="http://schemas.openxmlformats.org/officeDocument/2006/relationships/image" Target="../media/image31.svg"/><Relationship Id="rId12"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hyperlink" Target="https://youtu.be/0AvPftcZvWY" TargetMode="External"/><Relationship Id="rId5" Type="http://schemas.openxmlformats.org/officeDocument/2006/relationships/image" Target="../media/image29.svg"/><Relationship Id="rId10" Type="http://schemas.openxmlformats.org/officeDocument/2006/relationships/hyperlink" Target="https://www.youtube.com/watch?v=0AvPftcZvWY" TargetMode="External"/><Relationship Id="rId4" Type="http://schemas.openxmlformats.org/officeDocument/2006/relationships/image" Target="../media/image28.png"/><Relationship Id="rId9" Type="http://schemas.openxmlformats.org/officeDocument/2006/relationships/hyperlink" Target="https://youtu.be/KGgqdpDWh0I"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www.depechemode.de/lyrics/everything-counts-2/" TargetMode="External"/><Relationship Id="rId7" Type="http://schemas.openxmlformats.org/officeDocument/2006/relationships/image" Target="../media/image78.png"/><Relationship Id="rId12" Type="http://schemas.openxmlformats.org/officeDocument/2006/relationships/image" Target="../media/image31.sv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30.png"/><Relationship Id="rId5" Type="http://schemas.openxmlformats.org/officeDocument/2006/relationships/hyperlink" Target="https://en.wikipedia.org/wiki/Everything_Counts" TargetMode="External"/><Relationship Id="rId10" Type="http://schemas.openxmlformats.org/officeDocument/2006/relationships/image" Target="../media/image29.svg"/><Relationship Id="rId4" Type="http://schemas.openxmlformats.org/officeDocument/2006/relationships/hyperlink" Target="https://www.youtube.com/watch?v=1t-gK-9EIq4" TargetMode="External"/><Relationship Id="rId9"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46.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79.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47.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hyperlink" Target="https://media-exp1.licdn.com/dms/image/C4D22AQG_QxsuoBiHuQ/feedshare-shrink_800/0/1636456936477?e=1639612800&amp;v=beta&amp;t=EKHU4qisLTVnkM94SnZBp8SJLXAcjmAG04SInP_2VqY" TargetMode="External"/><Relationship Id="rId47" Type="http://schemas.openxmlformats.org/officeDocument/2006/relationships/hyperlink" Target="https://github.com/yarax/swagger-to-graphql" TargetMode="External"/><Relationship Id="rId50" Type="http://schemas.openxmlformats.org/officeDocument/2006/relationships/hyperlink" Target="https://www.akana.com/blog/api-first" TargetMode="External"/><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47.xml"/><Relationship Id="rId16" Type="http://schemas.openxmlformats.org/officeDocument/2006/relationships/hyperlink" Target="https://openclipart.org/detail/305632/beer-and-barley" TargetMode="External"/><Relationship Id="rId29" Type="http://schemas.openxmlformats.org/officeDocument/2006/relationships/hyperlink" Target="https://i.pinimg.com/736x/6d/9f/53/6d9f5334e36f1ee02c73660a8247d185.jpg"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45" Type="http://schemas.openxmlformats.org/officeDocument/2006/relationships/hyperlink" Target="https://github.com/graphql/graphql-playground" TargetMode="External"/><Relationship Id="rId53" Type="http://schemas.openxmlformats.org/officeDocument/2006/relationships/image" Target="../media/image79.png"/><Relationship Id="rId5" Type="http://schemas.openxmlformats.org/officeDocument/2006/relationships/hyperlink" Target="http://clipart-library.com/clipart/lego-clipart-57.htm" TargetMode="External"/><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4" Type="http://schemas.openxmlformats.org/officeDocument/2006/relationships/hyperlink" Target="https://stackoverflow.com/questions/63834848/how-to-document-graphql-with-swagger-openapi" TargetMode="External"/><Relationship Id="rId52" Type="http://schemas.openxmlformats.org/officeDocument/2006/relationships/hyperlink" Target="https://stoplight.io/case-studies/wefox/"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hyperlink" Target="https://twitter.com/tompahoward/status/1458618578500874242/photo/1" TargetMode="External"/><Relationship Id="rId48" Type="http://schemas.openxmlformats.org/officeDocument/2006/relationships/hyperlink" Target="https://loopback.io/openapi-to-graphql.html" TargetMode="External"/><Relationship Id="rId8" Type="http://schemas.openxmlformats.org/officeDocument/2006/relationships/hyperlink" Target="https://openclipart.org/detail/190964/design" TargetMode="External"/><Relationship Id="rId51" Type="http://schemas.openxmlformats.org/officeDocument/2006/relationships/hyperlink" Target="https://auth0.com/blog/the-business-value-of-api-first-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 Id="rId46" Type="http://schemas.openxmlformats.org/officeDocument/2006/relationships/hyperlink" Target="https://github.com/IBM/openapi-to-graphql" TargetMode="External"/><Relationship Id="rId20" Type="http://schemas.openxmlformats.org/officeDocument/2006/relationships/hyperlink" Target="https://www.treehugger.com/wolf-facts-5120321" TargetMode="External"/><Relationship Id="rId41" Type="http://schemas.openxmlformats.org/officeDocument/2006/relationships/hyperlink" Target="https://openclipart.org/detail/318251/multiple-screens" TargetMode="External"/><Relationship Id="rId54"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hyperlink" Target="https://openclipart.org/detail/237996/package"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49" Type="http://schemas.openxmlformats.org/officeDocument/2006/relationships/hyperlink" Target="https://en.wikipedia.org/wiki/GraphQ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hyperlink" Target="https://loopback.io/openapi-to-graphql.html" TargetMode="External"/><Relationship Id="rId5" Type="http://schemas.openxmlformats.org/officeDocument/2006/relationships/image" Target="../media/image55.png"/><Relationship Id="rId10" Type="http://schemas.openxmlformats.org/officeDocument/2006/relationships/hyperlink" Target="https://github.com/yarax/swagger-to-graphql" TargetMode="External"/><Relationship Id="rId4" Type="http://schemas.openxmlformats.org/officeDocument/2006/relationships/image" Target="../media/image81.jpeg"/><Relationship Id="rId9" Type="http://schemas.openxmlformats.org/officeDocument/2006/relationships/hyperlink" Target="https://github.com/IBM/openapi-to-graphq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atkuzmanov.wordpress.com/" TargetMode="External"/><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hyperlink" Target="https://xkcd.com/1172/"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1.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fontScale="90000"/>
          </a:bodyPr>
          <a:lstStyle/>
          <a:p>
            <a:pPr lvl="0"/>
            <a:r>
              <a:rPr lang="en-GB" dirty="0">
                <a:latin typeface="Arial" panose="020B0604020202020204" pitchFamily="34" charset="0"/>
                <a:cs typeface="Arial" panose="020B0604020202020204" pitchFamily="34" charset="0"/>
              </a:rPr>
              <a:t>API-first!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Contract-first!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Make API development great again!</a:t>
            </a:r>
            <a:endParaRPr dirty="0"/>
          </a:p>
        </p:txBody>
      </p:sp>
      <p:sp>
        <p:nvSpPr>
          <p:cNvPr id="71" name="Google Shape;71;p1"/>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p>
            <a:pPr marL="0" lvl="0" indent="0"/>
            <a:r>
              <a:rPr lang="en-GB" dirty="0"/>
              <a:t>Atanas L. </a:t>
            </a:r>
            <a:r>
              <a:rPr lang="en-GB" dirty="0" err="1"/>
              <a:t>Kuzmanov</a:t>
            </a:r>
            <a:endParaRPr lang="en-GB" dirty="0"/>
          </a:p>
        </p:txBody>
      </p:sp>
      <p:sp>
        <p:nvSpPr>
          <p:cNvPr id="72" name="Google Shape;72;p1"/>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Schwarz IT Bulgaria</a:t>
            </a:r>
          </a:p>
          <a:p>
            <a:pPr marL="0" lvl="0" indent="0" algn="l" rtl="0">
              <a:lnSpc>
                <a:spcPct val="100000"/>
              </a:lnSpc>
              <a:spcBef>
                <a:spcPts val="0"/>
              </a:spcBef>
              <a:spcAft>
                <a:spcPts val="0"/>
              </a:spcAft>
              <a:buSzPts val="1400"/>
              <a:buNone/>
            </a:pPr>
            <a:endParaRPr dirty="0"/>
          </a:p>
        </p:txBody>
      </p:sp>
      <p:sp>
        <p:nvSpPr>
          <p:cNvPr id="73" name="Google Shape;73;p1"/>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p>
            <a:pPr marL="0" indent="0"/>
            <a:r>
              <a:rPr lang="en-GB" dirty="0"/>
              <a:t>Senior Software Engineer</a:t>
            </a:r>
          </a:p>
        </p:txBody>
      </p:sp>
      <p:sp>
        <p:nvSpPr>
          <p:cNvPr id="74" name="Google Shape;74;p1"/>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Sofia, Bulgaria | 18 November 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6" y="107100"/>
            <a:ext cx="373073" cy="373073"/>
          </a:xfrm>
          <a:prstGeom prst="rect">
            <a:avLst/>
          </a:prstGeom>
        </p:spPr>
      </p:pic>
      <p:pic>
        <p:nvPicPr>
          <p:cNvPr id="8" name="Picture 7">
            <a:extLst>
              <a:ext uri="{FF2B5EF4-FFF2-40B4-BE49-F238E27FC236}">
                <a16:creationId xmlns:a16="http://schemas.microsoft.com/office/drawing/2014/main" id="{0D2D2517-29E0-8949-9C10-9706ABF78C19}"/>
              </a:ext>
            </a:extLst>
          </p:cNvPr>
          <p:cNvPicPr>
            <a:picLocks noChangeAspect="1"/>
          </p:cNvPicPr>
          <p:nvPr/>
        </p:nvPicPr>
        <p:blipFill>
          <a:blip r:embed="rId7"/>
          <a:stretch>
            <a:fillRect/>
          </a:stretch>
        </p:blipFill>
        <p:spPr>
          <a:xfrm>
            <a:off x="8027270" y="141565"/>
            <a:ext cx="865059" cy="866981"/>
          </a:xfrm>
          <a:prstGeom prst="rect">
            <a:avLst/>
          </a:prstGeom>
        </p:spPr>
      </p:pic>
      <p:sp>
        <p:nvSpPr>
          <p:cNvPr id="9" name="Inhaltsplatzhalter 6">
            <a:extLst>
              <a:ext uri="{FF2B5EF4-FFF2-40B4-BE49-F238E27FC236}">
                <a16:creationId xmlns:a16="http://schemas.microsoft.com/office/drawing/2014/main" id="{3A8B6368-ACAF-FB4D-A710-F59558CE0100}"/>
              </a:ext>
            </a:extLst>
          </p:cNvPr>
          <p:cNvSpPr txBox="1">
            <a:spLocks/>
          </p:cNvSpPr>
          <p:nvPr/>
        </p:nvSpPr>
        <p:spPr>
          <a:xfrm>
            <a:off x="306141" y="1168004"/>
            <a:ext cx="8531720" cy="334803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endParaRPr lang="en-GB" sz="1451" dirty="0">
              <a:cs typeface="Arial" panose="020B0604020202020204" pitchFamily="34" charset="0"/>
            </a:endParaRPr>
          </a:p>
          <a:p>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endParaRPr lang="en-GB" sz="1451" dirty="0">
              <a:cs typeface="Arial" panose="020B0604020202020204" pitchFamily="34" charset="0"/>
            </a:endParaRPr>
          </a:p>
          <a:p>
            <a:pPr marL="285750" lvl="2" indent="-285750">
              <a:buFont typeface="Wingdings" pitchFamily="2" charset="2"/>
              <a:buChar char="§"/>
            </a:pPr>
            <a:r>
              <a:rPr lang="en-GB" sz="1451" dirty="0">
                <a:cs typeface="Arial" panose="020B0604020202020204" pitchFamily="34" charset="0"/>
              </a:rPr>
              <a:t>Serve as a contract</a:t>
            </a:r>
          </a:p>
          <a:p>
            <a:pPr marL="285750" lvl="2" indent="-285750">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marL="285750" lvl="2" indent="-285750">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marL="285750" lvl="2" indent="-285750">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marL="285750" lvl="2" indent="-285750">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marL="285750" lvl="2" indent="-285750">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marL="285750" lvl="2" indent="-285750">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marL="285750" lvl="2" indent="-285750">
              <a:buFont typeface="Wingdings" pitchFamily="2" charset="2"/>
              <a:buChar char="§"/>
            </a:pPr>
            <a:r>
              <a:rPr lang="de-DE" sz="1451" dirty="0" err="1"/>
              <a:t>Reduces</a:t>
            </a:r>
            <a:r>
              <a:rPr lang="de-DE" sz="1451" dirty="0"/>
              <a:t> </a:t>
            </a:r>
            <a:r>
              <a:rPr lang="de-DE" sz="1451" dirty="0" err="1"/>
              <a:t>costs</a:t>
            </a:r>
            <a:endParaRPr lang="de-DE" sz="1451" dirty="0"/>
          </a:p>
          <a:p>
            <a:pPr lvl="2"/>
            <a:endParaRPr lang="de-DE" sz="1451" dirty="0"/>
          </a:p>
        </p:txBody>
      </p:sp>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 calcmode="lin" valueType="num">
                                      <p:cBhvr additive="base">
                                        <p:cTn id="7" dur="300" fill="hold"/>
                                        <p:tgtEl>
                                          <p:spTgt spid="9">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 calcmode="lin" valueType="num">
                                      <p:cBhvr additive="base">
                                        <p:cTn id="13" dur="300" fill="hold"/>
                                        <p:tgtEl>
                                          <p:spTgt spid="9">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300" fill="hold"/>
                                        <p:tgtEl>
                                          <p:spTgt spid="9">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 calcmode="lin" valueType="num">
                                      <p:cBhvr additive="base">
                                        <p:cTn id="25" dur="300" fill="hold"/>
                                        <p:tgtEl>
                                          <p:spTgt spid="9">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300" fill="hold"/>
                                        <p:tgtEl>
                                          <p:spTgt spid="9">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anim calcmode="lin" valueType="num">
                                      <p:cBhvr additive="base">
                                        <p:cTn id="37" dur="300" fill="hold"/>
                                        <p:tgtEl>
                                          <p:spTgt spid="9">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 calcmode="lin" valueType="num">
                                      <p:cBhvr additive="base">
                                        <p:cTn id="43" dur="300" fill="hold"/>
                                        <p:tgtEl>
                                          <p:spTgt spid="9">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9">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9">
                                            <p:txEl>
                                              <p:pRg st="11" end="11"/>
                                            </p:txEl>
                                          </p:spTgt>
                                        </p:tgtEl>
                                        <p:attrNameLst>
                                          <p:attrName>style.visibility</p:attrName>
                                        </p:attrNameLst>
                                      </p:cBhvr>
                                      <p:to>
                                        <p:strVal val="visible"/>
                                      </p:to>
                                    </p:set>
                                    <p:anim calcmode="lin" valueType="num">
                                      <p:cBhvr additive="base">
                                        <p:cTn id="49" dur="300" fill="hold"/>
                                        <p:tgtEl>
                                          <p:spTgt spid="9">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9">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17944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CODE FIRST APPROACH</a:t>
            </a:r>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b="0" dirty="0">
                <a:solidFill>
                  <a:schemeClr val="tx1"/>
                </a:solidFill>
              </a:rPr>
              <a:t>Senior Software Engineer</a:t>
            </a:r>
          </a:p>
          <a:p>
            <a:pPr>
              <a:spcBef>
                <a:spcPts val="0"/>
              </a:spcBef>
            </a:pPr>
            <a:r>
              <a:rPr lang="de-DE" sz="1400" b="0" dirty="0">
                <a:solidFill>
                  <a:schemeClr val="tx1"/>
                </a:solidFill>
              </a:rPr>
              <a:t>IT Solution Development</a:t>
            </a:r>
          </a:p>
          <a:p>
            <a:pPr>
              <a:spcBef>
                <a:spcPts val="0"/>
              </a:spcBef>
            </a:pPr>
            <a:r>
              <a:rPr lang="de-DE" sz="1400" b="0" dirty="0" err="1">
                <a:solidFill>
                  <a:schemeClr val="tx1"/>
                </a:solidFill>
              </a:rPr>
              <a:t>SchwarzIT</a:t>
            </a:r>
            <a:r>
              <a:rPr lang="de-DE" sz="1400" b="0" dirty="0">
                <a:solidFill>
                  <a:schemeClr val="tx1"/>
                </a:solidFill>
              </a:rPr>
              <a:t> </a:t>
            </a:r>
            <a:r>
              <a:rPr lang="de-DE" sz="1400" b="0" dirty="0" err="1">
                <a:solidFill>
                  <a:schemeClr val="tx1"/>
                </a:solidFill>
              </a:rPr>
              <a:t>Bulgaria</a:t>
            </a:r>
            <a:endParaRPr lang="de-DE" sz="1400" b="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talking</a:t>
            </a:r>
            <a:r>
              <a:rPr lang="de-DE" sz="1400" dirty="0"/>
              <a:t> </a:t>
            </a:r>
            <a:r>
              <a:rPr lang="de-DE" sz="1400" dirty="0" err="1"/>
              <a:t>about</a:t>
            </a:r>
            <a:r>
              <a:rPr lang="de-DE" sz="1400" dirty="0"/>
              <a:t> </a:t>
            </a:r>
            <a:r>
              <a:rPr lang="de-DE" sz="1400" dirty="0" err="1"/>
              <a:t>this</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05676" y="4147858"/>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2178699" y="4141316"/>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371730" y="3921233"/>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3924722" y="4051538"/>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3182313" y="3975448"/>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3683744" y="4390808"/>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900" dirty="0">
              <a:solidFill>
                <a:schemeClr val="bg1"/>
              </a:solidFill>
            </a:endParaRPr>
          </a:p>
          <a:p>
            <a:r>
              <a:rPr lang="en-GB" sz="9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chemeClr val="bg1"/>
              </a:solidFill>
            </a:endParaRPr>
          </a:p>
          <a:p>
            <a:r>
              <a:rPr lang="en-GB" sz="9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900" dirty="0">
              <a:solidFill>
                <a:schemeClr val="bg1"/>
              </a:solidFill>
            </a:endParaRPr>
          </a:p>
          <a:p>
            <a:r>
              <a:rPr lang="en-GB" sz="9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900" dirty="0">
                <a:solidFill>
                  <a:schemeClr val="bg1"/>
                </a:solidFill>
              </a:rPr>
            </a:br>
            <a:r>
              <a:rPr lang="en-GB" sz="9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900" dirty="0">
              <a:solidFill>
                <a:schemeClr val="bg1"/>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352091" y="0"/>
            <a:ext cx="589212" cy="833159"/>
          </a:xfrm>
          <a:prstGeom prst="rect">
            <a:avLst/>
          </a:prstGeom>
        </p:spPr>
      </p:pic>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310632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a:t>
            </a:r>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TESTING?</a:t>
            </a:r>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51CF0D4-0CD4-EE4A-8D1A-5F27B242C6D1}"/>
              </a:ext>
            </a:extLst>
          </p:cNvPr>
          <p:cNvPicPr>
            <a:picLocks noChangeAspect="1"/>
          </p:cNvPicPr>
          <p:nvPr/>
        </p:nvPicPr>
        <p:blipFill>
          <a:blip r:embed="rId3"/>
          <a:stretch>
            <a:fillRect/>
          </a:stretch>
        </p:blipFill>
        <p:spPr>
          <a:xfrm>
            <a:off x="6623180" y="-288758"/>
            <a:ext cx="2702159" cy="1418634"/>
          </a:xfrm>
          <a:prstGeom prst="rect">
            <a:avLst/>
          </a:prstGeom>
        </p:spPr>
      </p:pic>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F8892C-A70D-B445-B7DE-27A9E54AAB97}"/>
              </a:ext>
            </a:extLst>
          </p:cNvPr>
          <p:cNvSpPr txBox="1"/>
          <p:nvPr/>
        </p:nvSpPr>
        <p:spPr>
          <a:xfrm rot="20642899">
            <a:off x="3375892" y="256014"/>
            <a:ext cx="2690594" cy="854080"/>
          </a:xfrm>
          <a:prstGeom prst="rect">
            <a:avLst/>
          </a:prstGeom>
          <a:noFill/>
        </p:spPr>
        <p:txBody>
          <a:bodyPr wrap="square" rtlCol="0">
            <a:spAutoFit/>
          </a:bodyPr>
          <a:lstStyle/>
          <a:p>
            <a:pPr algn="ctr"/>
            <a:r>
              <a:rPr lang="en-GB" sz="4950" b="1" dirty="0"/>
              <a:t>{DEMO}</a:t>
            </a: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6" name="Textplatzhalter 8">
            <a:extLst>
              <a:ext uri="{FF2B5EF4-FFF2-40B4-BE49-F238E27FC236}">
                <a16:creationId xmlns:a16="http://schemas.microsoft.com/office/drawing/2014/main" id="{FED4E976-D9D3-304D-B801-7B29B24BEB13}"/>
              </a:ext>
            </a:extLst>
          </p:cNvPr>
          <p:cNvSpPr txBox="1">
            <a:spLocks/>
          </p:cNvSpPr>
          <p:nvPr/>
        </p:nvSpPr>
        <p:spPr bwMode="gray">
          <a:xfrm>
            <a:off x="1819174" y="1463374"/>
            <a:ext cx="5804033"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Arial" panose="020B0604020202020204" pitchFamily="34" charset="0"/>
                <a:cs typeface="Arial" panose="020B0604020202020204" pitchFamily="34" charset="0"/>
              </a:rPr>
              <a:t>Demo videos links:</a:t>
            </a:r>
          </a:p>
          <a:p>
            <a:pPr>
              <a:buFont typeface="Wingdings" pitchFamily="2" charset="2"/>
              <a:buChar char="§"/>
            </a:pPr>
            <a:r>
              <a:rPr lang="en-GB" sz="1400" b="1" i="1" dirty="0">
                <a:latin typeface="Arial" panose="020B0604020202020204" pitchFamily="34" charset="0"/>
                <a:cs typeface="Arial" panose="020B0604020202020204" pitchFamily="34" charset="0"/>
              </a:rPr>
              <a:t>Part 1:</a:t>
            </a:r>
          </a:p>
          <a:p>
            <a:pPr marL="0" indent="0">
              <a:buNone/>
            </a:pPr>
            <a:r>
              <a:rPr lang="en-GB" sz="14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Part 2:</a:t>
            </a:r>
          </a:p>
          <a:p>
            <a:pPr marL="0" indent="0">
              <a:buNone/>
            </a:pPr>
            <a:r>
              <a:rPr lang="en-GB" sz="14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pic>
        <p:nvPicPr>
          <p:cNvPr id="8" name="Picture 7" descr="Qr code&#10;&#10;Description automatically generated">
            <a:extLst>
              <a:ext uri="{FF2B5EF4-FFF2-40B4-BE49-F238E27FC236}">
                <a16:creationId xmlns:a16="http://schemas.microsoft.com/office/drawing/2014/main" id="{ACB22029-1ED9-0042-B445-805FBD259054}"/>
              </a:ext>
            </a:extLst>
          </p:cNvPr>
          <p:cNvPicPr>
            <a:picLocks noChangeAspect="1"/>
          </p:cNvPicPr>
          <p:nvPr/>
        </p:nvPicPr>
        <p:blipFill>
          <a:blip r:embed="rId12"/>
          <a:stretch>
            <a:fillRect/>
          </a:stretch>
        </p:blipFill>
        <p:spPr>
          <a:xfrm>
            <a:off x="6579704" y="1129985"/>
            <a:ext cx="1564585" cy="1564585"/>
          </a:xfrm>
          <a:prstGeom prst="rect">
            <a:avLst/>
          </a:prstGeom>
        </p:spPr>
      </p:pic>
      <p:pic>
        <p:nvPicPr>
          <p:cNvPr id="11" name="Picture 10" descr="Qr code&#10;&#10;Description automatically generated">
            <a:extLst>
              <a:ext uri="{FF2B5EF4-FFF2-40B4-BE49-F238E27FC236}">
                <a16:creationId xmlns:a16="http://schemas.microsoft.com/office/drawing/2014/main" id="{CAB5B956-18AB-2D40-B91F-5551F353E459}"/>
              </a:ext>
            </a:extLst>
          </p:cNvPr>
          <p:cNvPicPr>
            <a:picLocks noChangeAspect="1"/>
          </p:cNvPicPr>
          <p:nvPr/>
        </p:nvPicPr>
        <p:blipFill>
          <a:blip r:embed="rId13"/>
          <a:stretch>
            <a:fillRect/>
          </a:stretch>
        </p:blipFill>
        <p:spPr>
          <a:xfrm>
            <a:off x="6579704" y="3095510"/>
            <a:ext cx="1564585" cy="1564585"/>
          </a:xfrm>
          <a:prstGeom prst="rect">
            <a:avLst/>
          </a:prstGeom>
        </p:spPr>
      </p:pic>
    </p:spTree>
    <p:extLst>
      <p:ext uri="{BB962C8B-B14F-4D97-AF65-F5344CB8AC3E}">
        <p14:creationId xmlns:p14="http://schemas.microsoft.com/office/powerpoint/2010/main" val="1167564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198792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1457694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2"/>
              </a:rPr>
              <a:t>https://media-exp1.licdn.com/dms/image/C4D22AQG_QxsuoBiHuQ/feedshare-shrink_800/0/1636456936477?e=1639612800&amp;v=beta&amp;t=EKHU4qisLTVnkM94SnZBp8SJLXAcjmAG04SInP_2VqY</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3"/>
              </a:rPr>
              <a:t>https://twitter.com/tompahoward/status/1458618578500874242/photo/1</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4"/>
              </a:rPr>
              <a:t>https://stackoverflow.com/questions/63834848/how-to-document-graphql-with-swagger-openapi</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5"/>
              </a:rPr>
              <a:t>https://github.com/graphql/graphql-playground</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6"/>
              </a:rPr>
              <a:t>https://github.com/IBM/openapi-to-graphql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7"/>
              </a:rPr>
              <a:t>https://github.com/yarax/swagger-to-graphql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8"/>
              </a:rPr>
              <a:t>https://loopback.io/openapi-to-graphql.html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49"/>
              </a:rPr>
              <a:t>https://en.wikipedia.org/wiki/GraphQL</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0"/>
              </a:rPr>
              <a:t>https://www.akana.com/blog/api-first</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1"/>
              </a:rPr>
              <a:t>https://auth0.com/blog/the-business-value-of-api-first-design/</a:t>
            </a:r>
            <a:endParaRPr lang="en-GB" sz="800" dirty="0">
              <a:latin typeface="Arial" panose="020B0604020202020204" pitchFamily="34" charset="0"/>
              <a:cs typeface="Arial" panose="020B0604020202020204" pitchFamily="34" charset="0"/>
            </a:endParaRPr>
          </a:p>
          <a:p>
            <a:pPr>
              <a:spcBef>
                <a:spcPts val="300"/>
              </a:spcBef>
            </a:pPr>
            <a:r>
              <a:rPr lang="en-GB" sz="800" dirty="0">
                <a:latin typeface="Arial" panose="020B0604020202020204" pitchFamily="34" charset="0"/>
                <a:cs typeface="Arial" panose="020B0604020202020204" pitchFamily="34" charset="0"/>
                <a:hlinkClick r:id="rId52"/>
              </a:rPr>
              <a:t>https://stoplight.io/case-studies/wefox/</a:t>
            </a: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402190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Icebreaker question</a:t>
            </a:r>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Can you use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for </a:t>
            </a:r>
            <a:r>
              <a:rPr lang="en-GB" sz="1400" b="1" i="1" dirty="0" err="1">
                <a:latin typeface="Arial" panose="020B0604020202020204" pitchFamily="34" charset="0"/>
                <a:cs typeface="Arial" panose="020B0604020202020204" pitchFamily="34" charset="0"/>
              </a:rPr>
              <a:t>GraphQL</a:t>
            </a:r>
            <a:r>
              <a:rPr lang="en-GB" sz="1400" b="1" i="1" dirty="0">
                <a:latin typeface="Arial" panose="020B0604020202020204" pitchFamily="34" charset="0"/>
                <a:cs typeface="Arial" panose="020B0604020202020204" pitchFamily="34" charset="0"/>
              </a:rPr>
              <a:t>?</a:t>
            </a:r>
          </a:p>
          <a:p>
            <a:pPr>
              <a:buFont typeface="Wingdings" pitchFamily="2" charset="2"/>
              <a:buChar char="§"/>
            </a:pPr>
            <a:endParaRPr lang="en-GB" sz="1400" b="1" i="1" dirty="0">
              <a:latin typeface="Arial" panose="020B0604020202020204" pitchFamily="34" charset="0"/>
              <a:cs typeface="Arial" panose="020B0604020202020204" pitchFamily="34" charset="0"/>
            </a:endParaRPr>
          </a:p>
        </p:txBody>
      </p:sp>
      <p:pic>
        <p:nvPicPr>
          <p:cNvPr id="9" name="Picture 8" descr="Shape&#10;&#10;Description automatically generated with low confidence">
            <a:extLst>
              <a:ext uri="{FF2B5EF4-FFF2-40B4-BE49-F238E27FC236}">
                <a16:creationId xmlns:a16="http://schemas.microsoft.com/office/drawing/2014/main" id="{103CC824-50AE-534B-BE07-691EBB7C4377}"/>
              </a:ext>
            </a:extLst>
          </p:cNvPr>
          <p:cNvPicPr>
            <a:picLocks noChangeAspect="1"/>
          </p:cNvPicPr>
          <p:nvPr/>
        </p:nvPicPr>
        <p:blipFill>
          <a:blip r:embed="rId3"/>
          <a:stretch>
            <a:fillRect/>
          </a:stretch>
        </p:blipFill>
        <p:spPr>
          <a:xfrm>
            <a:off x="8177594" y="174344"/>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168027B3-1DD9-B143-BB06-36083F9AB1AF}"/>
              </a:ext>
            </a:extLst>
          </p:cNvPr>
          <p:cNvPicPr>
            <a:picLocks noChangeAspect="1"/>
          </p:cNvPicPr>
          <p:nvPr/>
        </p:nvPicPr>
        <p:blipFill>
          <a:blip r:embed="rId4"/>
          <a:stretch>
            <a:fillRect/>
          </a:stretch>
        </p:blipFill>
        <p:spPr>
          <a:xfrm>
            <a:off x="1565532" y="1385193"/>
            <a:ext cx="1864645" cy="3553239"/>
          </a:xfrm>
          <a:prstGeom prst="rect">
            <a:avLst/>
          </a:prstGeom>
        </p:spPr>
      </p:pic>
      <p:pic>
        <p:nvPicPr>
          <p:cNvPr id="17" name="Picture 16">
            <a:extLst>
              <a:ext uri="{FF2B5EF4-FFF2-40B4-BE49-F238E27FC236}">
                <a16:creationId xmlns:a16="http://schemas.microsoft.com/office/drawing/2014/main" id="{65A10BB8-4F39-CC4A-87DB-6C8842BA1643}"/>
              </a:ext>
            </a:extLst>
          </p:cNvPr>
          <p:cNvPicPr>
            <a:picLocks noChangeAspect="1"/>
          </p:cNvPicPr>
          <p:nvPr/>
        </p:nvPicPr>
        <p:blipFill>
          <a:blip r:embed="rId5"/>
          <a:stretch>
            <a:fillRect/>
          </a:stretch>
        </p:blipFill>
        <p:spPr>
          <a:xfrm>
            <a:off x="4305296" y="1016269"/>
            <a:ext cx="769733" cy="762920"/>
          </a:xfrm>
          <a:prstGeom prst="rect">
            <a:avLst/>
          </a:prstGeom>
        </p:spPr>
      </p:pic>
      <p:pic>
        <p:nvPicPr>
          <p:cNvPr id="12" name="Graphic 11">
            <a:extLst>
              <a:ext uri="{FF2B5EF4-FFF2-40B4-BE49-F238E27FC236}">
                <a16:creationId xmlns:a16="http://schemas.microsoft.com/office/drawing/2014/main" id="{74E0440C-BC99-E649-A3D2-E9A29A72AD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3831" y="1001074"/>
            <a:ext cx="925167" cy="925167"/>
          </a:xfrm>
          <a:prstGeom prst="rect">
            <a:avLst/>
          </a:prstGeom>
        </p:spPr>
      </p:pic>
      <p:sp>
        <p:nvSpPr>
          <p:cNvPr id="18" name="Right Arrow 17">
            <a:extLst>
              <a:ext uri="{FF2B5EF4-FFF2-40B4-BE49-F238E27FC236}">
                <a16:creationId xmlns:a16="http://schemas.microsoft.com/office/drawing/2014/main" id="{6DA317E9-6F61-1341-98DF-8220BC4755F7}"/>
              </a:ext>
            </a:extLst>
          </p:cNvPr>
          <p:cNvSpPr/>
          <p:nvPr/>
        </p:nvSpPr>
        <p:spPr>
          <a:xfrm>
            <a:off x="5391356" y="1347935"/>
            <a:ext cx="606148" cy="268830"/>
          </a:xfrm>
          <a:prstGeom prst="rightArrow">
            <a:avLst>
              <a:gd name="adj1" fmla="val 50000"/>
              <a:gd name="adj2" fmla="val 10237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Textplatzhalter 8">
            <a:extLst>
              <a:ext uri="{FF2B5EF4-FFF2-40B4-BE49-F238E27FC236}">
                <a16:creationId xmlns:a16="http://schemas.microsoft.com/office/drawing/2014/main" id="{D3DAF920-2EC1-3343-9206-5106817881E3}"/>
              </a:ext>
            </a:extLst>
          </p:cNvPr>
          <p:cNvSpPr txBox="1">
            <a:spLocks/>
          </p:cNvSpPr>
          <p:nvPr/>
        </p:nvSpPr>
        <p:spPr bwMode="gray">
          <a:xfrm>
            <a:off x="4305296" y="2182560"/>
            <a:ext cx="4242356" cy="2806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Tools for translation:</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8"/>
              </a:rPr>
              <a:t>https://github.com/graphql/graphql-playground</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9"/>
              </a:rPr>
              <a:t>https://github.com/IBM/openapi-to-graphql</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10"/>
              </a:rPr>
              <a:t>https://github.com/yarax/swagger-to-graphql</a:t>
            </a: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hlinkClick r:id="rId11"/>
              </a:rPr>
              <a:t>https://loopback.io/openapi-to-graphql.html</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20" name="Textplatzhalter 8">
            <a:extLst>
              <a:ext uri="{FF2B5EF4-FFF2-40B4-BE49-F238E27FC236}">
                <a16:creationId xmlns:a16="http://schemas.microsoft.com/office/drawing/2014/main" id="{3657E8B9-B1F8-CF4F-AEFF-1A6E6EE11E55}"/>
              </a:ext>
            </a:extLst>
          </p:cNvPr>
          <p:cNvSpPr txBox="1">
            <a:spLocks/>
          </p:cNvSpPr>
          <p:nvPr/>
        </p:nvSpPr>
        <p:spPr bwMode="gray">
          <a:xfrm>
            <a:off x="553795" y="1378908"/>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No.</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47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300" fill="hold"/>
                                        <p:tgtEl>
                                          <p:spTgt spid="20"/>
                                        </p:tgtEl>
                                        <p:attrNameLst>
                                          <p:attrName>ppt_x</p:attrName>
                                        </p:attrNameLst>
                                      </p:cBhvr>
                                      <p:tavLst>
                                        <p:tav tm="0">
                                          <p:val>
                                            <p:strVal val="0-#ppt_w/2"/>
                                          </p:val>
                                        </p:tav>
                                        <p:tav tm="100000">
                                          <p:val>
                                            <p:strVal val="#ppt_x"/>
                                          </p:val>
                                        </p:tav>
                                      </p:tavLst>
                                    </p:anim>
                                    <p:anim calcmode="lin" valueType="num">
                                      <p:cBhvr additive="base">
                                        <p:cTn id="14" dur="3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300" fill="hold"/>
                                        <p:tgtEl>
                                          <p:spTgt spid="17"/>
                                        </p:tgtEl>
                                        <p:attrNameLst>
                                          <p:attrName>ppt_x</p:attrName>
                                        </p:attrNameLst>
                                      </p:cBhvr>
                                      <p:tavLst>
                                        <p:tav tm="0">
                                          <p:val>
                                            <p:strVal val="0-#ppt_w/2"/>
                                          </p:val>
                                        </p:tav>
                                        <p:tav tm="100000">
                                          <p:val>
                                            <p:strVal val="#ppt_x"/>
                                          </p:val>
                                        </p:tav>
                                      </p:tavLst>
                                    </p:anim>
                                    <p:anim calcmode="lin" valueType="num">
                                      <p:cBhvr additive="base">
                                        <p:cTn id="26" dur="3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 fill="hold"/>
                                        <p:tgtEl>
                                          <p:spTgt spid="18"/>
                                        </p:tgtEl>
                                        <p:attrNameLst>
                                          <p:attrName>ppt_x</p:attrName>
                                        </p:attrNameLst>
                                      </p:cBhvr>
                                      <p:tavLst>
                                        <p:tav tm="0">
                                          <p:val>
                                            <p:strVal val="0-#ppt_w/2"/>
                                          </p:val>
                                        </p:tav>
                                        <p:tav tm="100000">
                                          <p:val>
                                            <p:strVal val="#ppt_x"/>
                                          </p:val>
                                        </p:tav>
                                      </p:tavLst>
                                    </p:anim>
                                    <p:anim calcmode="lin" valueType="num">
                                      <p:cBhvr additive="base">
                                        <p:cTn id="32" dur="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300" fill="hold"/>
                                        <p:tgtEl>
                                          <p:spTgt spid="12"/>
                                        </p:tgtEl>
                                        <p:attrNameLst>
                                          <p:attrName>ppt_x</p:attrName>
                                        </p:attrNameLst>
                                      </p:cBhvr>
                                      <p:tavLst>
                                        <p:tav tm="0">
                                          <p:val>
                                            <p:strVal val="0-#ppt_w/2"/>
                                          </p:val>
                                        </p:tav>
                                        <p:tav tm="100000">
                                          <p:val>
                                            <p:strVal val="#ppt_x"/>
                                          </p:val>
                                        </p:tav>
                                      </p:tavLst>
                                    </p:anim>
                                    <p:anim calcmode="lin" valueType="num">
                                      <p:cBhvr additive="base">
                                        <p:cTn id="38" dur="3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300" fill="hold"/>
                                        <p:tgtEl>
                                          <p:spTgt spid="19"/>
                                        </p:tgtEl>
                                        <p:attrNameLst>
                                          <p:attrName>ppt_x</p:attrName>
                                        </p:attrNameLst>
                                      </p:cBhvr>
                                      <p:tavLst>
                                        <p:tav tm="0">
                                          <p:val>
                                            <p:strVal val="0-#ppt_w/2"/>
                                          </p:val>
                                        </p:tav>
                                        <p:tav tm="100000">
                                          <p:val>
                                            <p:strVal val="#ppt_x"/>
                                          </p:val>
                                        </p:tav>
                                      </p:tavLst>
                                    </p:anim>
                                    <p:anim calcmode="lin" valueType="num">
                                      <p:cBhvr additive="base">
                                        <p:cTn id="44" dur="3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40592905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Arial"/>
              <a:buNone/>
            </a:pPr>
            <a:r>
              <a:rPr lang="en-GB" dirty="0"/>
              <a:t>Links</a:t>
            </a:r>
            <a:endParaRPr dirty="0"/>
          </a:p>
        </p:txBody>
      </p:sp>
      <p:sp>
        <p:nvSpPr>
          <p:cNvPr id="89" name="Google Shape;89;p2"/>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twitter.com</a:t>
            </a:r>
            <a:r>
              <a:rPr lang="en-GB" dirty="0"/>
              <a:t>/</a:t>
            </a:r>
            <a:r>
              <a:rPr lang="en-GB" dirty="0" err="1"/>
              <a:t>atkuzmanov</a:t>
            </a:r>
            <a:endParaRPr dirty="0"/>
          </a:p>
        </p:txBody>
      </p:sp>
      <p:sp>
        <p:nvSpPr>
          <p:cNvPr id="90" name="Google Shape;90;p2"/>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github.com</a:t>
            </a:r>
            <a:r>
              <a:rPr lang="en-GB" dirty="0"/>
              <a:t>/</a:t>
            </a:r>
            <a:r>
              <a:rPr lang="en-GB" dirty="0" err="1"/>
              <a:t>atkuzmanov</a:t>
            </a:r>
            <a:endParaRPr dirty="0"/>
          </a:p>
        </p:txBody>
      </p:sp>
      <p:sp>
        <p:nvSpPr>
          <p:cNvPr id="91" name="Google Shape;91;p2"/>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rmAutofit fontScale="77500" lnSpcReduction="20000"/>
          </a:bodyPr>
          <a:lstStyle/>
          <a:p>
            <a:pPr marL="0" lvl="0" indent="0">
              <a:spcBef>
                <a:spcPts val="0"/>
              </a:spcBef>
            </a:pPr>
            <a:r>
              <a:rPr lang="en-GB" dirty="0"/>
              <a:t>https://</a:t>
            </a:r>
            <a:r>
              <a:rPr lang="en-GB" dirty="0" err="1"/>
              <a:t>www.linkedin.com</a:t>
            </a:r>
            <a:r>
              <a:rPr lang="en-GB" dirty="0"/>
              <a:t>/in/</a:t>
            </a:r>
            <a:r>
              <a:rPr lang="en-GB" dirty="0" err="1"/>
              <a:t>atkuzmanov</a:t>
            </a:r>
            <a:r>
              <a:rPr lang="en-GB" dirty="0"/>
              <a:t>/</a:t>
            </a:r>
            <a:endParaRPr dirty="0"/>
          </a:p>
        </p:txBody>
      </p:sp>
      <p:sp>
        <p:nvSpPr>
          <p:cNvPr id="92" name="Google Shape;92;p2"/>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linktr.ee</a:t>
            </a:r>
            <a:r>
              <a:rPr lang="en-GB" dirty="0"/>
              <a:t>/</a:t>
            </a:r>
            <a:r>
              <a:rPr lang="en-GB" dirty="0" err="1"/>
              <a:t>atkuzmanov</a:t>
            </a:r>
            <a:endParaRPr dirty="0"/>
          </a:p>
        </p:txBody>
      </p:sp>
      <p:sp>
        <p:nvSpPr>
          <p:cNvPr id="93" name="Google Shape;93;p2"/>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600"/>
              <a:buNone/>
            </a:pPr>
            <a:endParaRPr dirty="0"/>
          </a:p>
        </p:txBody>
      </p:sp>
      <p:pic>
        <p:nvPicPr>
          <p:cNvPr id="8" name="Picture 7" descr="Qr code&#10;&#10;Description automatically generated">
            <a:extLst>
              <a:ext uri="{FF2B5EF4-FFF2-40B4-BE49-F238E27FC236}">
                <a16:creationId xmlns:a16="http://schemas.microsoft.com/office/drawing/2014/main" id="{51803721-33C3-8745-9FB8-167D3FA2B8B6}"/>
              </a:ext>
            </a:extLst>
          </p:cNvPr>
          <p:cNvPicPr>
            <a:picLocks noChangeAspect="1"/>
          </p:cNvPicPr>
          <p:nvPr/>
        </p:nvPicPr>
        <p:blipFill>
          <a:blip r:embed="rId3"/>
          <a:stretch>
            <a:fillRect/>
          </a:stretch>
        </p:blipFill>
        <p:spPr>
          <a:xfrm>
            <a:off x="3941947" y="3660519"/>
            <a:ext cx="1260102" cy="1260102"/>
          </a:xfrm>
          <a:prstGeom prst="rect">
            <a:avLst/>
          </a:prstGeom>
        </p:spPr>
      </p:pic>
      <p:pic>
        <p:nvPicPr>
          <p:cNvPr id="9" name="Picture 8" descr="A person with a bow tie&#10;&#10;Description automatically generated with medium confidence">
            <a:extLst>
              <a:ext uri="{FF2B5EF4-FFF2-40B4-BE49-F238E27FC236}">
                <a16:creationId xmlns:a16="http://schemas.microsoft.com/office/drawing/2014/main" id="{7D2905EE-DC00-864A-B96B-1804FA623554}"/>
              </a:ext>
            </a:extLst>
          </p:cNvPr>
          <p:cNvPicPr>
            <a:picLocks noChangeAspect="1"/>
          </p:cNvPicPr>
          <p:nvPr/>
        </p:nvPicPr>
        <p:blipFill>
          <a:blip r:embed="rId4"/>
          <a:stretch>
            <a:fillRect/>
          </a:stretch>
        </p:blipFill>
        <p:spPr>
          <a:xfrm>
            <a:off x="4267209" y="1381733"/>
            <a:ext cx="609581" cy="578394"/>
          </a:xfrm>
          <a:prstGeom prst="rect">
            <a:avLst/>
          </a:prstGeom>
        </p:spPr>
      </p:pic>
      <p:sp>
        <p:nvSpPr>
          <p:cNvPr id="10" name="Google Shape;90;p2">
            <a:extLst>
              <a:ext uri="{FF2B5EF4-FFF2-40B4-BE49-F238E27FC236}">
                <a16:creationId xmlns:a16="http://schemas.microsoft.com/office/drawing/2014/main" id="{79158368-97CE-2D42-9589-5E2573495B35}"/>
              </a:ext>
            </a:extLst>
          </p:cNvPr>
          <p:cNvSpPr txBox="1">
            <a:spLocks/>
          </p:cNvSpPr>
          <p:nvPr/>
        </p:nvSpPr>
        <p:spPr>
          <a:xfrm>
            <a:off x="3123564" y="3298879"/>
            <a:ext cx="2896867" cy="279459"/>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pPr>
            <a:r>
              <a:rPr lang="en-GB" dirty="0">
                <a:solidFill>
                  <a:schemeClr val="bg1"/>
                </a:solidFill>
                <a:hlinkClick r:id="rId5">
                  <a:extLst>
                    <a:ext uri="{A12FA001-AC4F-418D-AE19-62706E023703}">
                      <ahyp:hlinkClr xmlns:ahyp="http://schemas.microsoft.com/office/drawing/2018/hyperlinkcolor" val="tx"/>
                    </a:ext>
                  </a:extLst>
                </a:hlinkClick>
              </a:rPr>
              <a:t>https://atkuzmanov.wordpress.com/</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15" name="TextBox 14">
            <a:extLst>
              <a:ext uri="{FF2B5EF4-FFF2-40B4-BE49-F238E27FC236}">
                <a16:creationId xmlns:a16="http://schemas.microsoft.com/office/drawing/2014/main" id="{14A74797-4C61-A74A-A956-48E95B1B71B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90404"/>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17065"/>
            <a:ext cx="373073" cy="621946"/>
            <a:chOff x="9057353" y="70676"/>
            <a:chExt cx="497448" cy="829290"/>
          </a:xfrm>
        </p:grpSpPr>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57354" y="70676"/>
              <a:ext cx="497447" cy="497447"/>
            </a:xfrm>
            <a:prstGeom prst="rect">
              <a:avLst/>
            </a:prstGeom>
          </p:spPr>
        </p:pic>
      </p:grpSp>
      <p:pic>
        <p:nvPicPr>
          <p:cNvPr id="39" name="Picture 38">
            <a:extLst>
              <a:ext uri="{FF2B5EF4-FFF2-40B4-BE49-F238E27FC236}">
                <a16:creationId xmlns:a16="http://schemas.microsoft.com/office/drawing/2014/main" id="{407DADF7-F274-604D-9113-9BF8491D7031}"/>
              </a:ext>
            </a:extLst>
          </p:cNvPr>
          <p:cNvPicPr>
            <a:picLocks noChangeAspect="1"/>
          </p:cNvPicPr>
          <p:nvPr/>
        </p:nvPicPr>
        <p:blipFill>
          <a:blip r:embed="rId9"/>
          <a:stretch>
            <a:fillRect/>
          </a:stretch>
        </p:blipFill>
        <p:spPr>
          <a:xfrm>
            <a:off x="8027272" y="151531"/>
            <a:ext cx="865059" cy="866981"/>
          </a:xfrm>
          <a:prstGeom prst="rect">
            <a:avLst/>
          </a:prstGeom>
        </p:spPr>
      </p:pic>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373073" cy="621946"/>
            <a:chOff x="9057353" y="70676"/>
            <a:chExt cx="497448" cy="829290"/>
          </a:xfrm>
        </p:grpSpPr>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39" name="Picture 38">
            <a:extLst>
              <a:ext uri="{FF2B5EF4-FFF2-40B4-BE49-F238E27FC236}">
                <a16:creationId xmlns:a16="http://schemas.microsoft.com/office/drawing/2014/main" id="{407DADF7-F274-604D-9113-9BF8491D7031}"/>
              </a:ext>
            </a:extLst>
          </p:cNvPr>
          <p:cNvPicPr>
            <a:picLocks noChangeAspect="1"/>
          </p:cNvPicPr>
          <p:nvPr/>
        </p:nvPicPr>
        <p:blipFill>
          <a:blip r:embed="rId7"/>
          <a:stretch>
            <a:fillRect/>
          </a:stretch>
        </p:blipFill>
        <p:spPr>
          <a:xfrm>
            <a:off x="8027272" y="143716"/>
            <a:ext cx="865059" cy="866981"/>
          </a:xfrm>
          <a:prstGeom prst="rect">
            <a:avLst/>
          </a:prstGeom>
        </p:spPr>
      </p:pic>
      <p:pic>
        <p:nvPicPr>
          <p:cNvPr id="40" name="Picture 39" descr="A group of people posing for a photo&#10;&#10;Description automatically generated with medium confidence">
            <a:extLst>
              <a:ext uri="{FF2B5EF4-FFF2-40B4-BE49-F238E27FC236}">
                <a16:creationId xmlns:a16="http://schemas.microsoft.com/office/drawing/2014/main" id="{E417F0B2-E31C-2B49-BE9E-4703938B771D}"/>
              </a:ext>
            </a:extLst>
          </p:cNvPr>
          <p:cNvPicPr>
            <a:picLocks noChangeAspect="1"/>
          </p:cNvPicPr>
          <p:nvPr/>
        </p:nvPicPr>
        <p:blipFill>
          <a:blip r:embed="rId8"/>
          <a:stretch>
            <a:fillRect/>
          </a:stretch>
        </p:blipFill>
        <p:spPr>
          <a:xfrm>
            <a:off x="2446004" y="491394"/>
            <a:ext cx="4251046" cy="4160711"/>
          </a:xfrm>
          <a:prstGeom prst="rect">
            <a:avLst/>
          </a:prstGeom>
        </p:spPr>
      </p:pic>
    </p:spTree>
    <p:extLst>
      <p:ext uri="{BB962C8B-B14F-4D97-AF65-F5344CB8AC3E}">
        <p14:creationId xmlns:p14="http://schemas.microsoft.com/office/powerpoint/2010/main" val="870074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pic>
        <p:nvPicPr>
          <p:cNvPr id="17" name="Picture 16">
            <a:extLst>
              <a:ext uri="{FF2B5EF4-FFF2-40B4-BE49-F238E27FC236}">
                <a16:creationId xmlns:a16="http://schemas.microsoft.com/office/drawing/2014/main" id="{518642A4-0CAC-0642-AA55-DD37362D3D5B}"/>
              </a:ext>
            </a:extLst>
          </p:cNvPr>
          <p:cNvPicPr>
            <a:picLocks noChangeAspect="1"/>
          </p:cNvPicPr>
          <p:nvPr/>
        </p:nvPicPr>
        <p:blipFill>
          <a:blip r:embed="rId8"/>
          <a:stretch>
            <a:fillRect/>
          </a:stretch>
        </p:blipFill>
        <p:spPr>
          <a:xfrm>
            <a:off x="8027270" y="141565"/>
            <a:ext cx="865059" cy="866981"/>
          </a:xfrm>
          <a:prstGeom prst="rect">
            <a:avLst/>
          </a:prstGeom>
        </p:spPr>
      </p:pic>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in Title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ody Color">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ody Whi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8005</Words>
  <Application>Microsoft Macintosh PowerPoint</Application>
  <PresentationFormat>On-screen Show (16:9)</PresentationFormat>
  <Paragraphs>1003</Paragraphs>
  <Slides>55</Slides>
  <Notes>55</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64" baseType="lpstr">
      <vt:lpstr>Arial</vt:lpstr>
      <vt:lpstr>Arial Narrow</vt:lpstr>
      <vt:lpstr>Courier</vt:lpstr>
      <vt:lpstr>System Font Regular</vt:lpstr>
      <vt:lpstr>Wingdings</vt:lpstr>
      <vt:lpstr>Main Title Slide</vt:lpstr>
      <vt:lpstr>2_Body Color</vt:lpstr>
      <vt:lpstr>1_Body White</vt:lpstr>
      <vt:lpstr>think-cell Folie</vt:lpstr>
      <vt:lpstr>API-first!  Contract-first!  Make API development great again!</vt:lpstr>
      <vt:lpstr>Hello,</vt:lpstr>
      <vt:lpstr>Agenda</vt:lpstr>
      <vt:lpstr>INTRODUCTION</vt:lpstr>
      <vt:lpstr>API vs. IPA</vt:lpstr>
      <vt:lpstr>SIDE NOTE</vt:lpstr>
      <vt:lpstr>API vs. IPA</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vt:lpstr>
      <vt:lpstr>WHAT IS CONTRACT TESTING?</vt:lpstr>
      <vt:lpstr>CONVINCE ME</vt:lpstr>
      <vt:lpstr>CONVINCE ME</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PowerPoint Presentation</vt:lpstr>
      <vt:lpstr>CLOSING THOUGHTS</vt:lpstr>
      <vt:lpstr>REFERENCES</vt:lpstr>
      <vt:lpstr>REFERENCES</vt:lpstr>
      <vt:lpstr>REFERENCES</vt:lpstr>
      <vt:lpstr>QUESTIONS</vt:lpstr>
      <vt:lpstr>Icebreaker question</vt:lpstr>
      <vt:lpstr>QUESTIONS</vt:lpstr>
      <vt:lpstr>Links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Tsveti</dc:creator>
  <cp:lastModifiedBy>Atanas Kuzmanov (Атанас Кузманов)</cp:lastModifiedBy>
  <cp:revision>148</cp:revision>
  <dcterms:modified xsi:type="dcterms:W3CDTF">2022-02-23T17:51:55Z</dcterms:modified>
</cp:coreProperties>
</file>